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16633"/>
            <a:ext cx="7772400" cy="504056"/>
          </a:xfrm>
        </p:spPr>
        <p:txBody>
          <a:bodyPr>
            <a:noAutofit/>
          </a:bodyPr>
          <a:lstStyle/>
          <a:p>
            <a:r>
              <a:rPr lang="ar-IQ" sz="3200" dirty="0" smtClean="0"/>
              <a:t>عدد الحكام وواجباتهم</a:t>
            </a:r>
            <a:endParaRPr lang="ar-IQ" sz="3200" dirty="0"/>
          </a:p>
        </p:txBody>
      </p:sp>
      <p:sp>
        <p:nvSpPr>
          <p:cNvPr id="3" name="عنوان فرعي 2"/>
          <p:cNvSpPr>
            <a:spLocks noGrp="1"/>
          </p:cNvSpPr>
          <p:nvPr>
            <p:ph type="subTitle" idx="1"/>
          </p:nvPr>
        </p:nvSpPr>
        <p:spPr>
          <a:xfrm>
            <a:off x="179512" y="692696"/>
            <a:ext cx="8784976" cy="5976664"/>
          </a:xfrm>
        </p:spPr>
        <p:txBody>
          <a:bodyPr>
            <a:normAutofit fontScale="92500" lnSpcReduction="20000"/>
          </a:bodyPr>
          <a:lstStyle/>
          <a:p>
            <a:r>
              <a:rPr lang="ar-IQ" sz="2000" dirty="0" smtClean="0">
                <a:solidFill>
                  <a:schemeClr val="tx1"/>
                </a:solidFill>
              </a:rPr>
              <a:t>للتحكيم أهمية كبيرة في رفع تطوير مستوى لعبة كرة التنس فالتحكيم الجيد يزيد من متعة اللاعبين </a:t>
            </a:r>
            <a:r>
              <a:rPr lang="ar-IQ" sz="2000" dirty="0" err="1" smtClean="0">
                <a:solidFill>
                  <a:schemeClr val="tx1"/>
                </a:solidFill>
              </a:rPr>
              <a:t>والمشاهدين .</a:t>
            </a:r>
            <a:r>
              <a:rPr lang="ar-IQ" sz="2000" dirty="0" smtClean="0">
                <a:solidFill>
                  <a:schemeClr val="tx1"/>
                </a:solidFill>
              </a:rPr>
              <a:t> وتتألف هيئة التحكيم </a:t>
            </a:r>
            <a:r>
              <a:rPr lang="ar-IQ" sz="2000" dirty="0" err="1" smtClean="0">
                <a:solidFill>
                  <a:schemeClr val="tx1"/>
                </a:solidFill>
              </a:rPr>
              <a:t>من :</a:t>
            </a:r>
            <a:endParaRPr lang="ar-IQ" sz="2000" dirty="0" smtClean="0">
              <a:solidFill>
                <a:schemeClr val="tx1"/>
              </a:solidFill>
            </a:endParaRPr>
          </a:p>
          <a:p>
            <a:r>
              <a:rPr lang="ar-IQ" sz="2000" b="1" dirty="0" smtClean="0">
                <a:solidFill>
                  <a:schemeClr val="tx1"/>
                </a:solidFill>
              </a:rPr>
              <a:t>1- الحكم العام </a:t>
            </a:r>
          </a:p>
          <a:p>
            <a:r>
              <a:rPr lang="ar-IQ" sz="2000" dirty="0" smtClean="0">
                <a:solidFill>
                  <a:schemeClr val="tx1"/>
                </a:solidFill>
              </a:rPr>
              <a:t>في جميع البطولات يعين شخص يشرف على عموم البطولة ويطلق عليه اسم الحكم </a:t>
            </a:r>
            <a:r>
              <a:rPr lang="ar-IQ" sz="2000" dirty="0" err="1" smtClean="0">
                <a:solidFill>
                  <a:schemeClr val="tx1"/>
                </a:solidFill>
              </a:rPr>
              <a:t>العام </a:t>
            </a:r>
            <a:r>
              <a:rPr lang="ar-IQ" sz="2000" dirty="0" smtClean="0">
                <a:solidFill>
                  <a:schemeClr val="tx1"/>
                </a:solidFill>
              </a:rPr>
              <a:t>، ويكون </a:t>
            </a:r>
            <a:r>
              <a:rPr lang="ar-IQ" sz="2000" dirty="0" err="1" smtClean="0">
                <a:solidFill>
                  <a:schemeClr val="tx1"/>
                </a:solidFill>
              </a:rPr>
              <a:t>مسؤولا</a:t>
            </a:r>
            <a:endParaRPr lang="ar-IQ" sz="2000" dirty="0" smtClean="0">
              <a:solidFill>
                <a:schemeClr val="tx1"/>
              </a:solidFill>
            </a:endParaRPr>
          </a:p>
          <a:p>
            <a:r>
              <a:rPr lang="ar-IQ" sz="2000" dirty="0" smtClean="0">
                <a:solidFill>
                  <a:schemeClr val="tx1"/>
                </a:solidFill>
              </a:rPr>
              <a:t> عن اصدار القرارات والبت في الخلافات التي تحدث بين القاضي ومراقبي الخطوط او بين احد اللاعبين وأعضاء هيئة التحكيم وتكون قراراته </a:t>
            </a:r>
            <a:r>
              <a:rPr lang="ar-IQ" sz="2000" dirty="0" err="1" smtClean="0">
                <a:solidFill>
                  <a:schemeClr val="tx1"/>
                </a:solidFill>
              </a:rPr>
              <a:t>نهائيه </a:t>
            </a:r>
            <a:r>
              <a:rPr lang="ar-IQ" sz="2000" dirty="0" smtClean="0">
                <a:solidFill>
                  <a:schemeClr val="tx1"/>
                </a:solidFill>
              </a:rPr>
              <a:t>، كما وله الحق في تأجيل المباراة بسبب ظروف الظلام او سوء الأحوال الجوية وعدم صلاحية الملعب وله الحق في توكيل القاضي في البت في كافة الخلافات التي قد تحدث بين أعضاء هيئة التحكيم واللاعبين اذا لم يحضر في اثناء المباراة ففي السباقات الدولية ينص القانون على ان عدد الحكام </a:t>
            </a:r>
            <a:r>
              <a:rPr lang="ar-IQ" sz="2000" dirty="0" err="1" smtClean="0">
                <a:solidFill>
                  <a:schemeClr val="tx1"/>
                </a:solidFill>
              </a:rPr>
              <a:t>المباراة </a:t>
            </a:r>
            <a:r>
              <a:rPr lang="ar-IQ" sz="2000" dirty="0" smtClean="0">
                <a:solidFill>
                  <a:schemeClr val="tx1"/>
                </a:solidFill>
              </a:rPr>
              <a:t>(13) حكماً من ضمنهم الحكم </a:t>
            </a:r>
            <a:r>
              <a:rPr lang="ar-IQ" sz="2000" dirty="0" err="1" smtClean="0">
                <a:solidFill>
                  <a:schemeClr val="tx1"/>
                </a:solidFill>
              </a:rPr>
              <a:t>العام .</a:t>
            </a:r>
            <a:endParaRPr lang="ar-IQ" sz="2000" dirty="0" smtClean="0">
              <a:solidFill>
                <a:schemeClr val="tx1"/>
              </a:solidFill>
            </a:endParaRPr>
          </a:p>
          <a:p>
            <a:r>
              <a:rPr lang="ar-IQ" sz="2000" b="1" dirty="0" smtClean="0">
                <a:solidFill>
                  <a:schemeClr val="tx1"/>
                </a:solidFill>
              </a:rPr>
              <a:t>2- </a:t>
            </a:r>
            <a:r>
              <a:rPr lang="ar-IQ" sz="2000" b="1" dirty="0" err="1" smtClean="0">
                <a:solidFill>
                  <a:schemeClr val="tx1"/>
                </a:solidFill>
              </a:rPr>
              <a:t>القاضي </a:t>
            </a:r>
            <a:r>
              <a:rPr lang="ar-IQ" sz="2000" b="1" dirty="0" smtClean="0">
                <a:solidFill>
                  <a:schemeClr val="tx1"/>
                </a:solidFill>
              </a:rPr>
              <a:t>(حكم المباراة او حكم </a:t>
            </a:r>
            <a:r>
              <a:rPr lang="ar-IQ" sz="2000" b="1" dirty="0" err="1" smtClean="0">
                <a:solidFill>
                  <a:schemeClr val="tx1"/>
                </a:solidFill>
              </a:rPr>
              <a:t>الكرسي )</a:t>
            </a:r>
            <a:r>
              <a:rPr lang="ar-IQ" sz="2000" b="1" dirty="0" smtClean="0">
                <a:solidFill>
                  <a:schemeClr val="tx1"/>
                </a:solidFill>
              </a:rPr>
              <a:t> </a:t>
            </a:r>
          </a:p>
          <a:p>
            <a:r>
              <a:rPr lang="ar-IQ" sz="2000" dirty="0" smtClean="0">
                <a:solidFill>
                  <a:schemeClr val="tx1"/>
                </a:solidFill>
              </a:rPr>
              <a:t>اهم </a:t>
            </a:r>
            <a:r>
              <a:rPr lang="ar-IQ" sz="2000" dirty="0" err="1" smtClean="0">
                <a:solidFill>
                  <a:schemeClr val="tx1"/>
                </a:solidFill>
              </a:rPr>
              <a:t>واجباته :</a:t>
            </a:r>
            <a:endParaRPr lang="ar-IQ" sz="2000" dirty="0" smtClean="0">
              <a:solidFill>
                <a:schemeClr val="tx1"/>
              </a:solidFill>
            </a:endParaRPr>
          </a:p>
          <a:p>
            <a:pPr>
              <a:buFont typeface="Arial" pitchFamily="34" charset="0"/>
              <a:buChar char="•"/>
            </a:pPr>
            <a:r>
              <a:rPr lang="ar-IQ" sz="2000" dirty="0" smtClean="0">
                <a:solidFill>
                  <a:schemeClr val="tx1"/>
                </a:solidFill>
              </a:rPr>
              <a:t>اجراء القرعة بين اللاعبين </a:t>
            </a:r>
          </a:p>
          <a:p>
            <a:pPr>
              <a:buFont typeface="Arial" pitchFamily="34" charset="0"/>
              <a:buChar char="•"/>
            </a:pPr>
            <a:r>
              <a:rPr lang="ar-IQ" sz="2000" dirty="0" smtClean="0">
                <a:solidFill>
                  <a:schemeClr val="tx1"/>
                </a:solidFill>
              </a:rPr>
              <a:t> التأكد من قياس ارتفاع الشبكة قبل اللعب او خلاله </a:t>
            </a:r>
          </a:p>
          <a:p>
            <a:pPr>
              <a:buFont typeface="Arial" pitchFamily="34" charset="0"/>
              <a:buChar char="•"/>
            </a:pPr>
            <a:r>
              <a:rPr lang="ar-IQ" sz="2000" dirty="0" smtClean="0">
                <a:solidFill>
                  <a:schemeClr val="tx1"/>
                </a:solidFill>
              </a:rPr>
              <a:t>توزيع مراقبي الخطوط في أماكنهم </a:t>
            </a:r>
          </a:p>
          <a:p>
            <a:pPr>
              <a:buFont typeface="Arial" pitchFamily="34" charset="0"/>
              <a:buChar char="•"/>
            </a:pPr>
            <a:r>
              <a:rPr lang="ar-IQ" sz="2000" dirty="0" smtClean="0">
                <a:solidFill>
                  <a:schemeClr val="tx1"/>
                </a:solidFill>
              </a:rPr>
              <a:t>اشعار اللاعبين بانتهاء فترة الاحماء </a:t>
            </a:r>
          </a:p>
          <a:p>
            <a:pPr>
              <a:buFont typeface="Arial" pitchFamily="34" charset="0"/>
              <a:buChar char="•"/>
            </a:pPr>
            <a:r>
              <a:rPr lang="ar-IQ" sz="2000" dirty="0" smtClean="0">
                <a:solidFill>
                  <a:schemeClr val="tx1"/>
                </a:solidFill>
              </a:rPr>
              <a:t>تهيئة ورقة التسجيل لكتابة أسماء اللاعبين وترتيبهم </a:t>
            </a:r>
          </a:p>
          <a:p>
            <a:pPr>
              <a:buFont typeface="Arial" pitchFamily="34" charset="0"/>
              <a:buChar char="•"/>
            </a:pPr>
            <a:r>
              <a:rPr lang="ar-IQ" sz="2000" dirty="0" smtClean="0">
                <a:solidFill>
                  <a:schemeClr val="tx1"/>
                </a:solidFill>
              </a:rPr>
              <a:t>اعلان النتيجة بعد كل </a:t>
            </a:r>
            <a:r>
              <a:rPr lang="ar-IQ" sz="2000" dirty="0" err="1" smtClean="0">
                <a:solidFill>
                  <a:schemeClr val="tx1"/>
                </a:solidFill>
              </a:rPr>
              <a:t>نقطة </a:t>
            </a:r>
            <a:r>
              <a:rPr lang="ar-IQ" sz="2000" dirty="0" smtClean="0">
                <a:solidFill>
                  <a:schemeClr val="tx1"/>
                </a:solidFill>
              </a:rPr>
              <a:t>، يبدأ بنتيجة المرسل اولاً وبصوت واضح وإعلان نتيجة الشوط والمجموعة والمباراة </a:t>
            </a:r>
          </a:p>
          <a:p>
            <a:pPr>
              <a:buFont typeface="Arial" pitchFamily="34" charset="0"/>
              <a:buChar char="•"/>
            </a:pPr>
            <a:r>
              <a:rPr lang="ar-IQ" sz="2000" dirty="0" smtClean="0">
                <a:solidFill>
                  <a:schemeClr val="tx1"/>
                </a:solidFill>
              </a:rPr>
              <a:t>كتابة النتائج أولا بأول </a:t>
            </a:r>
          </a:p>
          <a:p>
            <a:pPr>
              <a:buFont typeface="Arial" pitchFamily="34" charset="0"/>
              <a:buChar char="•"/>
            </a:pPr>
            <a:r>
              <a:rPr lang="ar-IQ" sz="2000" dirty="0" smtClean="0">
                <a:solidFill>
                  <a:schemeClr val="tx1"/>
                </a:solidFill>
              </a:rPr>
              <a:t>التأكيد من تبديل جهتي الملعب عند كل شوط فردي </a:t>
            </a:r>
          </a:p>
          <a:p>
            <a:pPr>
              <a:buFont typeface="Arial" pitchFamily="34" charset="0"/>
              <a:buChar char="•"/>
            </a:pPr>
            <a:r>
              <a:rPr lang="ar-IQ" sz="2000" dirty="0" smtClean="0">
                <a:solidFill>
                  <a:schemeClr val="tx1"/>
                </a:solidFill>
              </a:rPr>
              <a:t>التوقيع على قائمة التسجيل وكتابة تقرير بعد انتهاء المباراة مباشرة او عند تأجيلها في الحالات الضرورية </a:t>
            </a:r>
            <a:endParaRPr lang="ar-IQ" sz="2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20000"/>
          </a:bodyPr>
          <a:lstStyle/>
          <a:p>
            <a:pPr algn="ctr"/>
            <a:r>
              <a:rPr lang="ar-IQ" sz="2000" b="1" dirty="0" smtClean="0"/>
              <a:t>3- حكم الشبكة</a:t>
            </a:r>
          </a:p>
          <a:p>
            <a:pPr algn="ctr">
              <a:buNone/>
            </a:pPr>
            <a:r>
              <a:rPr lang="ar-IQ" sz="2000" dirty="0" smtClean="0"/>
              <a:t>اذا عين حكم  شبكة فتكون مهمته مراقبة الشبكة فقط في اثناء الارسال لملاحظة ملامسة الكرة </a:t>
            </a:r>
            <a:r>
              <a:rPr lang="ar-IQ" sz="2000" dirty="0" err="1" smtClean="0"/>
              <a:t>لها .</a:t>
            </a:r>
            <a:r>
              <a:rPr lang="ar-IQ" sz="2000" dirty="0" smtClean="0"/>
              <a:t> وإعادة الارسال اذا كان سقوط الكرة في المنطقة الصحيحة وقد يستعمل حكم الشبكة جهازا مكبرا للصوت مربوطا بواسطة سلك متصل بالشبكة </a:t>
            </a:r>
            <a:r>
              <a:rPr lang="ar-IQ" sz="2000" dirty="0" err="1" smtClean="0"/>
              <a:t>باذنه</a:t>
            </a:r>
            <a:r>
              <a:rPr lang="ar-IQ" sz="2000" dirty="0" smtClean="0"/>
              <a:t> وحاليا تم </a:t>
            </a:r>
            <a:r>
              <a:rPr lang="ar-IQ" sz="2000" dirty="0" err="1" smtClean="0"/>
              <a:t>الاسنغناء</a:t>
            </a:r>
            <a:r>
              <a:rPr lang="ar-IQ" sz="2000" dirty="0" smtClean="0"/>
              <a:t> عن حكم الشبكة لوجود مكبر الصوت </a:t>
            </a:r>
            <a:r>
              <a:rPr lang="ar-IQ" sz="2000" dirty="0" err="1" smtClean="0"/>
              <a:t>تاذي</a:t>
            </a:r>
            <a:r>
              <a:rPr lang="ar-IQ" sz="2000" dirty="0" smtClean="0"/>
              <a:t> يصدر صوت اثناء مس الكرة حافة </a:t>
            </a:r>
            <a:r>
              <a:rPr lang="ar-IQ" sz="2000" dirty="0" err="1" smtClean="0"/>
              <a:t>الشبكة .</a:t>
            </a:r>
            <a:endParaRPr lang="ar-IQ" sz="2000" dirty="0" smtClean="0"/>
          </a:p>
          <a:p>
            <a:pPr algn="ctr">
              <a:buNone/>
            </a:pPr>
            <a:r>
              <a:rPr lang="ar-IQ" sz="2000" b="1" dirty="0" smtClean="0"/>
              <a:t>4- مراقبو الكرات </a:t>
            </a:r>
          </a:p>
          <a:p>
            <a:pPr algn="ctr">
              <a:buNone/>
            </a:pPr>
            <a:r>
              <a:rPr lang="ar-IQ" sz="2000" dirty="0" smtClean="0"/>
              <a:t>تكون مهمة مراقبو الكرات هي مراقبة مكان سقوط الكرة ويمكن تقسيم الواجبات </a:t>
            </a:r>
            <a:r>
              <a:rPr lang="ar-IQ" sz="2000" dirty="0" err="1" smtClean="0"/>
              <a:t>بينهم .</a:t>
            </a:r>
            <a:r>
              <a:rPr lang="ar-IQ" sz="2000" dirty="0" smtClean="0"/>
              <a:t> يعين اثنان من كل جانب لمراقبة سقوط الكرة في منطقة الارسال </a:t>
            </a:r>
            <a:r>
              <a:rPr lang="ar-IQ" sz="2000" dirty="0" err="1" smtClean="0"/>
              <a:t>الصحيحة </a:t>
            </a:r>
            <a:r>
              <a:rPr lang="ar-IQ" sz="2000" dirty="0" smtClean="0"/>
              <a:t>، واثنان آخران يكون كل منهما في جانب لمراقبة المرسل لتحديد صحة تنفيذ ضربة الارسال وعدم ملامسة قدم اللاعب المرسل لخط </a:t>
            </a:r>
            <a:r>
              <a:rPr lang="ar-IQ" sz="2000" dirty="0" err="1" smtClean="0"/>
              <a:t>القاعدة </a:t>
            </a:r>
            <a:r>
              <a:rPr lang="ar-IQ" sz="2000" dirty="0" smtClean="0"/>
              <a:t>، وتعيين ثلاثة من كل جانب من نهايتي الملعب خلف خط القاعدة لتحديد وموضع سقوط الكرة خارج الملعب </a:t>
            </a:r>
            <a:r>
              <a:rPr lang="ar-IQ" sz="2000" dirty="0" err="1" smtClean="0"/>
              <a:t>واذا</a:t>
            </a:r>
            <a:r>
              <a:rPr lang="ar-IQ" sz="2000" dirty="0" smtClean="0"/>
              <a:t> تعذر تعيين هذا العدد ممكن تعيين حكم واحد من كل جانب يكون موقعه امام الحكم ليعطي الإشارة فقط في اثناء خروج الكرة خارج حدود الملعب ومن اهم واجبات مراقبي الخطوط </a:t>
            </a:r>
            <a:r>
              <a:rPr lang="ar-IQ" sz="2000" dirty="0" err="1" smtClean="0"/>
              <a:t>هي :</a:t>
            </a:r>
            <a:endParaRPr lang="ar-IQ" sz="2000" dirty="0" smtClean="0"/>
          </a:p>
          <a:p>
            <a:pPr algn="ctr">
              <a:buNone/>
            </a:pPr>
            <a:r>
              <a:rPr lang="ar-IQ" sz="2000" dirty="0" err="1" smtClean="0"/>
              <a:t>أ </a:t>
            </a:r>
            <a:r>
              <a:rPr lang="ar-IQ" sz="2000" dirty="0" smtClean="0"/>
              <a:t>- ملاحظة موقع سقوط الكرة وإعطاء الإشارة لحكم الكرسي بواسطة الإشارة </a:t>
            </a:r>
            <a:r>
              <a:rPr lang="ar-IQ" sz="2000" dirty="0" err="1" smtClean="0"/>
              <a:t>ب</a:t>
            </a:r>
            <a:r>
              <a:rPr lang="ar-IQ" sz="2000" dirty="0" err="1" smtClean="0"/>
              <a:t>اصبع</a:t>
            </a:r>
            <a:r>
              <a:rPr lang="ar-IQ" sz="2000" dirty="0" smtClean="0"/>
              <a:t> الابهام  عندما تمس الكرة الأرض خارج خطوط الملعب وان يكونوا على علم بان كافة خطوط الملعب تعد داخل الملعب وكذالك كافة خطوط منطقة الارسال وإعلان كون الكرة سقطت خارج المنطقة بصوت واضح بان </a:t>
            </a:r>
            <a:r>
              <a:rPr lang="ar-IQ" sz="2000" dirty="0" err="1" smtClean="0"/>
              <a:t>يقول (</a:t>
            </a:r>
            <a:r>
              <a:rPr lang="ar-IQ" sz="2000" dirty="0" smtClean="0"/>
              <a:t> </a:t>
            </a:r>
            <a:r>
              <a:rPr lang="en-US" sz="2000" dirty="0" smtClean="0"/>
              <a:t>Fault </a:t>
            </a:r>
            <a:r>
              <a:rPr lang="ar-IQ" sz="2000" dirty="0" smtClean="0"/>
              <a:t> او </a:t>
            </a:r>
            <a:r>
              <a:rPr lang="en-US" sz="2000" dirty="0" smtClean="0"/>
              <a:t>   (out</a:t>
            </a:r>
            <a:r>
              <a:rPr lang="ar-IQ" sz="2000" dirty="0" smtClean="0"/>
              <a:t>وكذلك حكم الشبكة عليه اعلان ملامسة الكرة حافة الشبكة في اثناء الارسال في الكرة الأولى او الكرة الثانية شرط ان يكون سقوطها داخل منطقة الارسال المقرر توجيه الكرة لها بان </a:t>
            </a:r>
            <a:r>
              <a:rPr lang="ar-IQ" sz="2000" dirty="0" err="1" smtClean="0"/>
              <a:t>يقول (</a:t>
            </a:r>
            <a:r>
              <a:rPr lang="ar-IQ" sz="2000" dirty="0" smtClean="0"/>
              <a:t> </a:t>
            </a:r>
            <a:r>
              <a:rPr lang="en-US" sz="2000" dirty="0" smtClean="0"/>
              <a:t>Net</a:t>
            </a:r>
            <a:r>
              <a:rPr lang="ar-IQ" sz="2000" dirty="0" smtClean="0"/>
              <a:t>) بصوت واضح اما بقية مراقبي الخطوط فلا يحق لهم الإعلان بواسطة الكلام بل الاكتفاء </a:t>
            </a:r>
            <a:r>
              <a:rPr lang="ar-IQ" sz="2000" dirty="0" err="1" smtClean="0"/>
              <a:t>بالاشارة</a:t>
            </a:r>
            <a:r>
              <a:rPr lang="ar-IQ" sz="2000" dirty="0" smtClean="0"/>
              <a:t> فقط ويحق للحكم القاضي عدم الاخذ </a:t>
            </a:r>
            <a:r>
              <a:rPr lang="ar-IQ" sz="2000" dirty="0" err="1" smtClean="0"/>
              <a:t>باشارة</a:t>
            </a:r>
            <a:r>
              <a:rPr lang="ar-IQ" sz="2000" dirty="0" smtClean="0"/>
              <a:t> مراقب الخط اذا كان </a:t>
            </a:r>
            <a:r>
              <a:rPr lang="ar-IQ" sz="2000" dirty="0" err="1" smtClean="0"/>
              <a:t>متاكد</a:t>
            </a:r>
            <a:r>
              <a:rPr lang="ar-IQ" sz="2000" dirty="0" smtClean="0"/>
              <a:t> من قراره المختلف </a:t>
            </a:r>
            <a:r>
              <a:rPr lang="ar-IQ" sz="2000" dirty="0" err="1" smtClean="0"/>
              <a:t>عنه .</a:t>
            </a:r>
            <a:endParaRPr lang="ar-IQ" sz="2000" dirty="0" smtClean="0"/>
          </a:p>
          <a:p>
            <a:pPr algn="ctr">
              <a:buNone/>
            </a:pPr>
            <a:r>
              <a:rPr lang="ar-IQ" sz="2000" dirty="0" err="1" smtClean="0"/>
              <a:t>ب </a:t>
            </a:r>
            <a:r>
              <a:rPr lang="ar-IQ" sz="2000" dirty="0" smtClean="0"/>
              <a:t>- يجلس على منصة او كرسي في موقع مناسب يراه الحكم بوضوح </a:t>
            </a:r>
          </a:p>
          <a:p>
            <a:pPr algn="ctr">
              <a:buFontTx/>
              <a:buChar char="-"/>
            </a:pPr>
            <a:r>
              <a:rPr lang="ar-IQ" sz="2000" dirty="0" err="1" smtClean="0"/>
              <a:t>ج </a:t>
            </a:r>
            <a:r>
              <a:rPr lang="ar-IQ" sz="2000" dirty="0" smtClean="0"/>
              <a:t>- إعطاء الإشارة للحكم عند سقوط الكرة خارج حدود </a:t>
            </a:r>
            <a:r>
              <a:rPr lang="ar-IQ" sz="2000" dirty="0" err="1" smtClean="0"/>
              <a:t>الملعب </a:t>
            </a:r>
            <a:r>
              <a:rPr lang="ar-IQ" sz="2000" dirty="0" smtClean="0"/>
              <a:t>، </a:t>
            </a:r>
            <a:r>
              <a:rPr lang="ar-IQ" sz="2000" dirty="0" err="1" smtClean="0"/>
              <a:t>واذا</a:t>
            </a:r>
            <a:r>
              <a:rPr lang="ar-IQ" sz="2000" dirty="0" smtClean="0"/>
              <a:t> تعذر عليه ذلك يقوم بوضع يده او يديه على عينه مشيرا الى انه لم يحدد منطقة سقوط الكرة وفي مثل هذه الحالة يتعذر على الحكم اصدار القرار وعليه يجب إعادة النقطة </a:t>
            </a:r>
            <a:r>
              <a:rPr lang="ar-IQ" sz="2000" dirty="0" err="1" smtClean="0"/>
              <a:t>كامكلة</a:t>
            </a:r>
            <a:r>
              <a:rPr lang="ar-IQ" sz="2000" dirty="0" smtClean="0"/>
              <a:t> </a:t>
            </a:r>
          </a:p>
          <a:p>
            <a:pPr algn="ctr">
              <a:buFontTx/>
              <a:buChar char="-"/>
            </a:pPr>
            <a:r>
              <a:rPr lang="ar-IQ" sz="2000" dirty="0" err="1" smtClean="0"/>
              <a:t>د </a:t>
            </a:r>
            <a:r>
              <a:rPr lang="ar-IQ" sz="2000" dirty="0" smtClean="0"/>
              <a:t>-ان لا يترك محله دون اذن الحكم     </a:t>
            </a:r>
          </a:p>
          <a:p>
            <a:endParaRPr lang="ar-IQ" sz="2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565</Words>
  <Application>Microsoft Office PowerPoint</Application>
  <PresentationFormat>عرض على الشاشة (3:4)‏</PresentationFormat>
  <Paragraphs>24</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عدد الحكام وواجباتهم</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عدد الحكام وواجباتهم</dc:title>
  <dc:creator>مكي</dc:creator>
  <cp:lastModifiedBy>مكي</cp:lastModifiedBy>
  <cp:revision>8</cp:revision>
  <dcterms:created xsi:type="dcterms:W3CDTF">2018-12-11T19:20:02Z</dcterms:created>
  <dcterms:modified xsi:type="dcterms:W3CDTF">2018-12-11T21:05:58Z</dcterms:modified>
</cp:coreProperties>
</file>